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1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4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43" autoAdjust="0"/>
    <p:restoredTop sz="94660"/>
  </p:normalViewPr>
  <p:slideViewPr>
    <p:cSldViewPr snapToGrid="0">
      <p:cViewPr varScale="1">
        <p:scale>
          <a:sx n="74" d="100"/>
          <a:sy n="74" d="100"/>
        </p:scale>
        <p:origin x="41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66C84E-2539-440F-B6E8-12AD5B4D6C37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CDEC081-906D-4772-9141-67EC0FF9EE42}">
      <dgm:prSet phldrT="[Текст]"/>
      <dgm:spPr/>
      <dgm:t>
        <a:bodyPr/>
        <a:lstStyle/>
        <a:p>
          <a:pPr algn="just"/>
          <a:r>
            <a:rPr lang="ru-RU" b="1" dirty="0" smtClean="0"/>
            <a:t>Ответственные специалисты колледжа, 6 инициативных студентов, подготовленные к проведению мероприятий по обучению основам первой помощи на базе образовательных учреждений; к проведению проб высокого уровня реалистичности.</a:t>
          </a:r>
          <a:endParaRPr lang="ru-RU" b="1" dirty="0"/>
        </a:p>
      </dgm:t>
    </dgm:pt>
    <dgm:pt modelId="{E363DA29-A029-4FED-9572-A3DF893FF78B}" type="parTrans" cxnId="{50583A0E-1872-43DE-BA55-3A80B0940183}">
      <dgm:prSet/>
      <dgm:spPr/>
      <dgm:t>
        <a:bodyPr/>
        <a:lstStyle/>
        <a:p>
          <a:endParaRPr lang="ru-RU"/>
        </a:p>
      </dgm:t>
    </dgm:pt>
    <dgm:pt modelId="{B35E477E-B770-4671-8C1F-49A806F6FA0A}" type="sibTrans" cxnId="{50583A0E-1872-43DE-BA55-3A80B0940183}">
      <dgm:prSet/>
      <dgm:spPr/>
      <dgm:t>
        <a:bodyPr/>
        <a:lstStyle/>
        <a:p>
          <a:endParaRPr lang="ru-RU"/>
        </a:p>
      </dgm:t>
    </dgm:pt>
    <dgm:pt modelId="{D39CAC60-3D60-4D6E-8CF0-F02285BB9E12}">
      <dgm:prSet phldrT="[Текст]"/>
      <dgm:spPr/>
      <dgm:t>
        <a:bodyPr/>
        <a:lstStyle/>
        <a:p>
          <a:pPr algn="just"/>
          <a:r>
            <a:rPr lang="ru-RU" b="1" dirty="0" smtClean="0"/>
            <a:t>Обучающий комплекс (кейс) в виде наглядных пособий, разработка и создание </a:t>
          </a:r>
          <a:r>
            <a:rPr lang="ru-RU" b="1" dirty="0" err="1" smtClean="0"/>
            <a:t>видеопособий</a:t>
          </a:r>
          <a:r>
            <a:rPr lang="ru-RU" b="1" dirty="0" smtClean="0"/>
            <a:t>, социальных роликов.</a:t>
          </a:r>
          <a:endParaRPr lang="ru-RU" b="1" dirty="0"/>
        </a:p>
      </dgm:t>
    </dgm:pt>
    <dgm:pt modelId="{55FC4C80-3B62-4F36-8611-EF2C17992D38}" type="parTrans" cxnId="{D0A87007-5C5F-4DEA-9930-5A9BA681D6CE}">
      <dgm:prSet/>
      <dgm:spPr/>
      <dgm:t>
        <a:bodyPr/>
        <a:lstStyle/>
        <a:p>
          <a:endParaRPr lang="ru-RU"/>
        </a:p>
      </dgm:t>
    </dgm:pt>
    <dgm:pt modelId="{901364B5-7F32-4251-A706-6C7F8F2992D7}" type="sibTrans" cxnId="{D0A87007-5C5F-4DEA-9930-5A9BA681D6CE}">
      <dgm:prSet/>
      <dgm:spPr/>
      <dgm:t>
        <a:bodyPr/>
        <a:lstStyle/>
        <a:p>
          <a:endParaRPr lang="ru-RU"/>
        </a:p>
      </dgm:t>
    </dgm:pt>
    <dgm:pt modelId="{D756BE25-CC20-4C62-8400-329F6A88718C}">
      <dgm:prSet phldrT="[Текст]"/>
      <dgm:spPr/>
      <dgm:t>
        <a:bodyPr/>
        <a:lstStyle/>
        <a:p>
          <a:pPr algn="just"/>
          <a:r>
            <a:rPr lang="ru-RU" b="1" dirty="0" smtClean="0"/>
            <a:t>Затраты на печатную продукцию, расходные медицинские материалы, транспортные расходы.</a:t>
          </a:r>
          <a:endParaRPr lang="ru-RU" b="1" dirty="0"/>
        </a:p>
      </dgm:t>
    </dgm:pt>
    <dgm:pt modelId="{DFF9975B-B94D-4F1C-9A7A-33A24A69AF8E}" type="parTrans" cxnId="{9098617C-8EEB-462F-B02A-B5D7CA040A08}">
      <dgm:prSet/>
      <dgm:spPr/>
      <dgm:t>
        <a:bodyPr/>
        <a:lstStyle/>
        <a:p>
          <a:endParaRPr lang="ru-RU"/>
        </a:p>
      </dgm:t>
    </dgm:pt>
    <dgm:pt modelId="{138A3A7E-C15D-4966-9F19-7A8FCA33B43B}" type="sibTrans" cxnId="{9098617C-8EEB-462F-B02A-B5D7CA040A08}">
      <dgm:prSet/>
      <dgm:spPr/>
      <dgm:t>
        <a:bodyPr/>
        <a:lstStyle/>
        <a:p>
          <a:endParaRPr lang="ru-RU"/>
        </a:p>
      </dgm:t>
    </dgm:pt>
    <dgm:pt modelId="{086B02E8-F4A3-4D27-80AC-8457F595329F}" type="pres">
      <dgm:prSet presAssocID="{0166C84E-2539-440F-B6E8-12AD5B4D6C3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CA52DE1-A9CA-4C76-8A4A-7452B61B731A}" type="pres">
      <dgm:prSet presAssocID="{0166C84E-2539-440F-B6E8-12AD5B4D6C37}" presName="Name1" presStyleCnt="0"/>
      <dgm:spPr/>
    </dgm:pt>
    <dgm:pt modelId="{6D4F6555-3E75-4D1B-84D7-18169DA37751}" type="pres">
      <dgm:prSet presAssocID="{0166C84E-2539-440F-B6E8-12AD5B4D6C37}" presName="cycle" presStyleCnt="0"/>
      <dgm:spPr/>
    </dgm:pt>
    <dgm:pt modelId="{34FE7E60-2F68-4337-9B84-D6F2F52A7382}" type="pres">
      <dgm:prSet presAssocID="{0166C84E-2539-440F-B6E8-12AD5B4D6C37}" presName="srcNode" presStyleLbl="node1" presStyleIdx="0" presStyleCnt="3"/>
      <dgm:spPr/>
    </dgm:pt>
    <dgm:pt modelId="{63130D5B-725C-43E6-9BCD-1CF5AD2E6517}" type="pres">
      <dgm:prSet presAssocID="{0166C84E-2539-440F-B6E8-12AD5B4D6C37}" presName="conn" presStyleLbl="parChTrans1D2" presStyleIdx="0" presStyleCnt="1" custScaleX="69487" custScaleY="116307" custLinFactNeighborX="-8547" custLinFactNeighborY="-299"/>
      <dgm:spPr/>
      <dgm:t>
        <a:bodyPr/>
        <a:lstStyle/>
        <a:p>
          <a:endParaRPr lang="ru-RU"/>
        </a:p>
      </dgm:t>
    </dgm:pt>
    <dgm:pt modelId="{799631AE-C63B-46EE-B266-27934F8D0405}" type="pres">
      <dgm:prSet presAssocID="{0166C84E-2539-440F-B6E8-12AD5B4D6C37}" presName="extraNode" presStyleLbl="node1" presStyleIdx="0" presStyleCnt="3"/>
      <dgm:spPr/>
    </dgm:pt>
    <dgm:pt modelId="{F9377B54-0F1A-461D-BCD6-4DA41A1EB1F4}" type="pres">
      <dgm:prSet presAssocID="{0166C84E-2539-440F-B6E8-12AD5B4D6C37}" presName="dstNode" presStyleLbl="node1" presStyleIdx="0" presStyleCnt="3"/>
      <dgm:spPr/>
    </dgm:pt>
    <dgm:pt modelId="{4B0AE040-E9D9-4C71-A1F6-DBD0798EE4C2}" type="pres">
      <dgm:prSet presAssocID="{8CDEC081-906D-4772-9141-67EC0FF9EE42}" presName="text_1" presStyleLbl="node1" presStyleIdx="0" presStyleCnt="3" custScaleX="93158" custLinFactNeighborX="-719" custLinFactNeighborY="-1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0A863B-B78A-4433-B96F-EC53E0975220}" type="pres">
      <dgm:prSet presAssocID="{8CDEC081-906D-4772-9141-67EC0FF9EE42}" presName="accent_1" presStyleCnt="0"/>
      <dgm:spPr/>
    </dgm:pt>
    <dgm:pt modelId="{E1FE2A69-CF7B-497B-9B9F-7075356125EC}" type="pres">
      <dgm:prSet presAssocID="{8CDEC081-906D-4772-9141-67EC0FF9EE42}" presName="accentRepeatNode" presStyleLbl="solidFgAcc1" presStyleIdx="0" presStyleCnt="3" custScaleX="163785" custScaleY="88992"/>
      <dgm:spPr/>
      <dgm:t>
        <a:bodyPr/>
        <a:lstStyle/>
        <a:p>
          <a:endParaRPr lang="ru-RU"/>
        </a:p>
      </dgm:t>
    </dgm:pt>
    <dgm:pt modelId="{A56F8056-FE5C-4EEA-9451-A65628DE174A}" type="pres">
      <dgm:prSet presAssocID="{D39CAC60-3D60-4D6E-8CF0-F02285BB9E12}" presName="text_2" presStyleLbl="node1" presStyleIdx="1" presStyleCnt="3" custScaleX="92182" custLinFactNeighborX="-4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2FF74C-8F07-4F17-A8DF-D0551F3C661C}" type="pres">
      <dgm:prSet presAssocID="{D39CAC60-3D60-4D6E-8CF0-F02285BB9E12}" presName="accent_2" presStyleCnt="0"/>
      <dgm:spPr/>
    </dgm:pt>
    <dgm:pt modelId="{CA451E93-ECF6-4437-A31A-DF8983401A2F}" type="pres">
      <dgm:prSet presAssocID="{D39CAC60-3D60-4D6E-8CF0-F02285BB9E12}" presName="accentRepeatNode" presStyleLbl="solidFgAcc1" presStyleIdx="1" presStyleCnt="3" custScaleX="167674" custScaleY="86111"/>
      <dgm:spPr/>
    </dgm:pt>
    <dgm:pt modelId="{93364334-6016-4601-803B-EEC8000BB363}" type="pres">
      <dgm:prSet presAssocID="{D756BE25-CC20-4C62-8400-329F6A88718C}" presName="text_3" presStyleLbl="node1" presStyleIdx="2" presStyleCnt="3" custScaleX="92727" custLinFactNeighborX="-23" custLinFactNeighborY="1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74306A-D323-41BC-96D9-FB80D0A2394D}" type="pres">
      <dgm:prSet presAssocID="{D756BE25-CC20-4C62-8400-329F6A88718C}" presName="accent_3" presStyleCnt="0"/>
      <dgm:spPr/>
    </dgm:pt>
    <dgm:pt modelId="{EEC4CA15-3B17-4E80-A81B-A66BEE6F6A74}" type="pres">
      <dgm:prSet presAssocID="{D756BE25-CC20-4C62-8400-329F6A88718C}" presName="accentRepeatNode" presStyleLbl="solidFgAcc1" presStyleIdx="2" presStyleCnt="3" custScaleX="167309" custScaleY="87778"/>
      <dgm:spPr/>
    </dgm:pt>
  </dgm:ptLst>
  <dgm:cxnLst>
    <dgm:cxn modelId="{EECBE1D2-736F-4A9E-BA97-E87733AC3A75}" type="presOf" srcId="{0166C84E-2539-440F-B6E8-12AD5B4D6C37}" destId="{086B02E8-F4A3-4D27-80AC-8457F595329F}" srcOrd="0" destOrd="0" presId="urn:microsoft.com/office/officeart/2008/layout/VerticalCurvedList"/>
    <dgm:cxn modelId="{B78798D3-8948-4263-A309-ADC5FFBB11BA}" type="presOf" srcId="{8CDEC081-906D-4772-9141-67EC0FF9EE42}" destId="{4B0AE040-E9D9-4C71-A1F6-DBD0798EE4C2}" srcOrd="0" destOrd="0" presId="urn:microsoft.com/office/officeart/2008/layout/VerticalCurvedList"/>
    <dgm:cxn modelId="{37439173-CFE4-44F7-9790-3F018758E419}" type="presOf" srcId="{D39CAC60-3D60-4D6E-8CF0-F02285BB9E12}" destId="{A56F8056-FE5C-4EEA-9451-A65628DE174A}" srcOrd="0" destOrd="0" presId="urn:microsoft.com/office/officeart/2008/layout/VerticalCurvedList"/>
    <dgm:cxn modelId="{9098617C-8EEB-462F-B02A-B5D7CA040A08}" srcId="{0166C84E-2539-440F-B6E8-12AD5B4D6C37}" destId="{D756BE25-CC20-4C62-8400-329F6A88718C}" srcOrd="2" destOrd="0" parTransId="{DFF9975B-B94D-4F1C-9A7A-33A24A69AF8E}" sibTransId="{138A3A7E-C15D-4966-9F19-7A8FCA33B43B}"/>
    <dgm:cxn modelId="{50583A0E-1872-43DE-BA55-3A80B0940183}" srcId="{0166C84E-2539-440F-B6E8-12AD5B4D6C37}" destId="{8CDEC081-906D-4772-9141-67EC0FF9EE42}" srcOrd="0" destOrd="0" parTransId="{E363DA29-A029-4FED-9572-A3DF893FF78B}" sibTransId="{B35E477E-B770-4671-8C1F-49A806F6FA0A}"/>
    <dgm:cxn modelId="{B26E8C8B-4890-4291-B5AE-1934E5195166}" type="presOf" srcId="{D756BE25-CC20-4C62-8400-329F6A88718C}" destId="{93364334-6016-4601-803B-EEC8000BB363}" srcOrd="0" destOrd="0" presId="urn:microsoft.com/office/officeart/2008/layout/VerticalCurvedList"/>
    <dgm:cxn modelId="{D0A87007-5C5F-4DEA-9930-5A9BA681D6CE}" srcId="{0166C84E-2539-440F-B6E8-12AD5B4D6C37}" destId="{D39CAC60-3D60-4D6E-8CF0-F02285BB9E12}" srcOrd="1" destOrd="0" parTransId="{55FC4C80-3B62-4F36-8611-EF2C17992D38}" sibTransId="{901364B5-7F32-4251-A706-6C7F8F2992D7}"/>
    <dgm:cxn modelId="{D5CA0593-57C9-4C50-A3D3-3A74189A6CA7}" type="presOf" srcId="{B35E477E-B770-4671-8C1F-49A806F6FA0A}" destId="{63130D5B-725C-43E6-9BCD-1CF5AD2E6517}" srcOrd="0" destOrd="0" presId="urn:microsoft.com/office/officeart/2008/layout/VerticalCurvedList"/>
    <dgm:cxn modelId="{DF714952-4D40-4C61-B1B1-E56BF12C0E0B}" type="presParOf" srcId="{086B02E8-F4A3-4D27-80AC-8457F595329F}" destId="{BCA52DE1-A9CA-4C76-8A4A-7452B61B731A}" srcOrd="0" destOrd="0" presId="urn:microsoft.com/office/officeart/2008/layout/VerticalCurvedList"/>
    <dgm:cxn modelId="{1FD454BE-6AFE-4105-BA57-5D48F13721DA}" type="presParOf" srcId="{BCA52DE1-A9CA-4C76-8A4A-7452B61B731A}" destId="{6D4F6555-3E75-4D1B-84D7-18169DA37751}" srcOrd="0" destOrd="0" presId="urn:microsoft.com/office/officeart/2008/layout/VerticalCurvedList"/>
    <dgm:cxn modelId="{25395CC1-9CCD-4B03-8E6C-EAC1F3D28B07}" type="presParOf" srcId="{6D4F6555-3E75-4D1B-84D7-18169DA37751}" destId="{34FE7E60-2F68-4337-9B84-D6F2F52A7382}" srcOrd="0" destOrd="0" presId="urn:microsoft.com/office/officeart/2008/layout/VerticalCurvedList"/>
    <dgm:cxn modelId="{7A406F84-01E7-4ED0-8BE3-05EFD554FB3A}" type="presParOf" srcId="{6D4F6555-3E75-4D1B-84D7-18169DA37751}" destId="{63130D5B-725C-43E6-9BCD-1CF5AD2E6517}" srcOrd="1" destOrd="0" presId="urn:microsoft.com/office/officeart/2008/layout/VerticalCurvedList"/>
    <dgm:cxn modelId="{B60BBE27-EB83-4204-B0DB-383DC57C376A}" type="presParOf" srcId="{6D4F6555-3E75-4D1B-84D7-18169DA37751}" destId="{799631AE-C63B-46EE-B266-27934F8D0405}" srcOrd="2" destOrd="0" presId="urn:microsoft.com/office/officeart/2008/layout/VerticalCurvedList"/>
    <dgm:cxn modelId="{E12DD144-F87F-4A02-8740-DA261C1268E2}" type="presParOf" srcId="{6D4F6555-3E75-4D1B-84D7-18169DA37751}" destId="{F9377B54-0F1A-461D-BCD6-4DA41A1EB1F4}" srcOrd="3" destOrd="0" presId="urn:microsoft.com/office/officeart/2008/layout/VerticalCurvedList"/>
    <dgm:cxn modelId="{11C42323-7240-4D21-AFCC-E18834B008B3}" type="presParOf" srcId="{BCA52DE1-A9CA-4C76-8A4A-7452B61B731A}" destId="{4B0AE040-E9D9-4C71-A1F6-DBD0798EE4C2}" srcOrd="1" destOrd="0" presId="urn:microsoft.com/office/officeart/2008/layout/VerticalCurvedList"/>
    <dgm:cxn modelId="{BB10AE13-8BB8-47FA-8AC1-1F2DBC540726}" type="presParOf" srcId="{BCA52DE1-A9CA-4C76-8A4A-7452B61B731A}" destId="{050A863B-B78A-4433-B96F-EC53E0975220}" srcOrd="2" destOrd="0" presId="urn:microsoft.com/office/officeart/2008/layout/VerticalCurvedList"/>
    <dgm:cxn modelId="{A0862C72-5689-4AF8-AE10-B442466240BC}" type="presParOf" srcId="{050A863B-B78A-4433-B96F-EC53E0975220}" destId="{E1FE2A69-CF7B-497B-9B9F-7075356125EC}" srcOrd="0" destOrd="0" presId="urn:microsoft.com/office/officeart/2008/layout/VerticalCurvedList"/>
    <dgm:cxn modelId="{4869B345-2B9D-436A-89A3-3ED36309A184}" type="presParOf" srcId="{BCA52DE1-A9CA-4C76-8A4A-7452B61B731A}" destId="{A56F8056-FE5C-4EEA-9451-A65628DE174A}" srcOrd="3" destOrd="0" presId="urn:microsoft.com/office/officeart/2008/layout/VerticalCurvedList"/>
    <dgm:cxn modelId="{4E11B2DF-B059-41FE-B3B6-5985594FB735}" type="presParOf" srcId="{BCA52DE1-A9CA-4C76-8A4A-7452B61B731A}" destId="{B92FF74C-8F07-4F17-A8DF-D0551F3C661C}" srcOrd="4" destOrd="0" presId="urn:microsoft.com/office/officeart/2008/layout/VerticalCurvedList"/>
    <dgm:cxn modelId="{BFD59C86-ADFB-49AA-8CB4-E2177A852E70}" type="presParOf" srcId="{B92FF74C-8F07-4F17-A8DF-D0551F3C661C}" destId="{CA451E93-ECF6-4437-A31A-DF8983401A2F}" srcOrd="0" destOrd="0" presId="urn:microsoft.com/office/officeart/2008/layout/VerticalCurvedList"/>
    <dgm:cxn modelId="{E46F0DA2-C77E-4803-8A01-D418C38B3CA4}" type="presParOf" srcId="{BCA52DE1-A9CA-4C76-8A4A-7452B61B731A}" destId="{93364334-6016-4601-803B-EEC8000BB363}" srcOrd="5" destOrd="0" presId="urn:microsoft.com/office/officeart/2008/layout/VerticalCurvedList"/>
    <dgm:cxn modelId="{B23F8B19-A8A6-4B01-B85E-91E8926A73B1}" type="presParOf" srcId="{BCA52DE1-A9CA-4C76-8A4A-7452B61B731A}" destId="{1274306A-D323-41BC-96D9-FB80D0A2394D}" srcOrd="6" destOrd="0" presId="urn:microsoft.com/office/officeart/2008/layout/VerticalCurvedList"/>
    <dgm:cxn modelId="{25F031B4-2338-462F-A6C6-DC2A0F5EFD34}" type="presParOf" srcId="{1274306A-D323-41BC-96D9-FB80D0A2394D}" destId="{EEC4CA15-3B17-4E80-A81B-A66BEE6F6A7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51E5F-DAB4-4AC8-9F5D-86B84EBC5081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22F09-C0F4-4555-A79D-A82D22071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83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51E5F-DAB4-4AC8-9F5D-86B84EBC5081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22F09-C0F4-4555-A79D-A82D22071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32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51E5F-DAB4-4AC8-9F5D-86B84EBC5081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22F09-C0F4-4555-A79D-A82D22071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12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51E5F-DAB4-4AC8-9F5D-86B84EBC5081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22F09-C0F4-4555-A79D-A82D22071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83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51E5F-DAB4-4AC8-9F5D-86B84EBC5081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22F09-C0F4-4555-A79D-A82D22071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17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51E5F-DAB4-4AC8-9F5D-86B84EBC5081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22F09-C0F4-4555-A79D-A82D22071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68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51E5F-DAB4-4AC8-9F5D-86B84EBC5081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22F09-C0F4-4555-A79D-A82D22071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80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51E5F-DAB4-4AC8-9F5D-86B84EBC5081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22F09-C0F4-4555-A79D-A82D22071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14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51E5F-DAB4-4AC8-9F5D-86B84EBC5081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22F09-C0F4-4555-A79D-A82D22071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34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51E5F-DAB4-4AC8-9F5D-86B84EBC5081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22F09-C0F4-4555-A79D-A82D22071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89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51E5F-DAB4-4AC8-9F5D-86B84EBC5081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22F09-C0F4-4555-A79D-A82D22071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8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51E5F-DAB4-4AC8-9F5D-86B84EBC5081}" type="datetimeFigureOut">
              <a:rPr lang="ru-RU" smtClean="0"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22F09-C0F4-4555-A79D-A82D22071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294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damagospodina/?igshid=1qfuqc4hopx4v" TargetMode="External"/><Relationship Id="rId3" Type="http://schemas.openxmlformats.org/officeDocument/2006/relationships/hyperlink" Target="mailto:mail@med-ishim.ru" TargetMode="External"/><Relationship Id="rId7" Type="http://schemas.openxmlformats.org/officeDocument/2006/relationships/hyperlink" Target="https://vk.com/id_damagospodina88" TargetMode="External"/><Relationship Id="rId12" Type="http://schemas.openxmlformats.org/officeDocument/2006/relationships/image" Target="../media/image84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damagospodina@yandex.ru" TargetMode="External"/><Relationship Id="rId11" Type="http://schemas.openxmlformats.org/officeDocument/2006/relationships/image" Target="../media/image83.png"/><Relationship Id="rId5" Type="http://schemas.openxmlformats.org/officeDocument/2006/relationships/image" Target="../media/image80.png"/><Relationship Id="rId10" Type="http://schemas.openxmlformats.org/officeDocument/2006/relationships/image" Target="../media/image82.png"/><Relationship Id="rId4" Type="http://schemas.openxmlformats.org/officeDocument/2006/relationships/image" Target="../media/image79.png"/><Relationship Id="rId9" Type="http://schemas.openxmlformats.org/officeDocument/2006/relationships/image" Target="../media/image8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0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9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med-ishim.ru/news/zanyatie-v-ramkah-proforientacionnogo-proekta-ya-vybirayu-belyy-halat" TargetMode="External"/><Relationship Id="rId13" Type="http://schemas.openxmlformats.org/officeDocument/2006/relationships/image" Target="../media/image58.png"/><Relationship Id="rId3" Type="http://schemas.openxmlformats.org/officeDocument/2006/relationships/image" Target="../media/image55.png"/><Relationship Id="rId7" Type="http://schemas.openxmlformats.org/officeDocument/2006/relationships/hyperlink" Target="http://med-ishim.ru/news/proforientacionnyy-forum-traektoriya-vzleta" TargetMode="External"/><Relationship Id="rId12" Type="http://schemas.openxmlformats.org/officeDocument/2006/relationships/image" Target="../media/image57.png"/><Relationship Id="rId2" Type="http://schemas.openxmlformats.org/officeDocument/2006/relationships/image" Target="../media/image54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ed-ishim.ru/news/professionalnye-proby-vysokoy-realistichnosti" TargetMode="External"/><Relationship Id="rId11" Type="http://schemas.openxmlformats.org/officeDocument/2006/relationships/hyperlink" Target="http://med-ishim.ru/news/2-mesto-u-gruppy-studencheskih-iniciativ-vita-po-itogam-onlayn-kviza-pomogi-pervym" TargetMode="External"/><Relationship Id="rId5" Type="http://schemas.openxmlformats.org/officeDocument/2006/relationships/hyperlink" Target="http://med-ishim.ru/news/vserossiyskaya-akciya-pomogi-pervym" TargetMode="External"/><Relationship Id="rId15" Type="http://schemas.openxmlformats.org/officeDocument/2006/relationships/image" Target="../media/image60.png"/><Relationship Id="rId10" Type="http://schemas.openxmlformats.org/officeDocument/2006/relationships/hyperlink" Target="http://med-ishim.ru/news/vserossiyskaya-dobrovolcheskaya-akciya-oberegaya-serdca" TargetMode="External"/><Relationship Id="rId4" Type="http://schemas.openxmlformats.org/officeDocument/2006/relationships/image" Target="../media/image56.png"/><Relationship Id="rId9" Type="http://schemas.openxmlformats.org/officeDocument/2006/relationships/hyperlink" Target="http://med-ishim.ru/news/zachet-provedenie-bazovoy-serdechno-legochnoy-reanimacii-na-baze-gbuz-oblastnaya-bolnica-no4" TargetMode="External"/><Relationship Id="rId1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4366" y="4897793"/>
            <a:ext cx="12043264" cy="940183"/>
          </a:xfrm>
        </p:spPr>
        <p:txBody>
          <a:bodyPr>
            <a:noAutofit/>
          </a:bodyPr>
          <a:lstStyle/>
          <a:p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«#VITA.RU. </a:t>
            </a: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Мы учим спасать!»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2347" y="121942"/>
            <a:ext cx="9927302" cy="1312720"/>
          </a:xfrm>
        </p:spPr>
        <p:txBody>
          <a:bodyPr>
            <a:normAutofit/>
          </a:bodyPr>
          <a:lstStyle/>
          <a:p>
            <a:r>
              <a:rPr lang="ru-RU" sz="2000" b="1" dirty="0"/>
              <a:t>Департамент образования и науки Тюменской области</a:t>
            </a:r>
            <a:br>
              <a:rPr lang="ru-RU" sz="2000" b="1" dirty="0"/>
            </a:br>
            <a:r>
              <a:rPr lang="ru-RU" sz="2000" b="1" dirty="0"/>
              <a:t>Государственное автономное профессиональное образовательное учреждение </a:t>
            </a:r>
            <a:br>
              <a:rPr lang="ru-RU" sz="2000" b="1" dirty="0"/>
            </a:br>
            <a:r>
              <a:rPr lang="ru-RU" sz="2000" b="1" dirty="0"/>
              <a:t>Тюменской </a:t>
            </a:r>
            <a:r>
              <a:rPr lang="ru-RU" sz="2000" b="1" dirty="0" smtClean="0"/>
              <a:t>области</a:t>
            </a:r>
            <a:br>
              <a:rPr lang="ru-RU" sz="2000" b="1" dirty="0" smtClean="0"/>
            </a:br>
            <a:r>
              <a:rPr lang="ru-RU" sz="2000" b="1" dirty="0" smtClean="0"/>
              <a:t>«Ишимский медицинский колледж» </a:t>
            </a:r>
            <a:endParaRPr lang="ru-RU" sz="2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77" y="121942"/>
            <a:ext cx="1513489" cy="8828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94375" y="5657671"/>
            <a:ext cx="3697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проекта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ru-RU" b="1" dirty="0" smtClean="0"/>
              <a:t>Веретенникова </a:t>
            </a:r>
            <a:r>
              <a:rPr lang="ru-RU" b="1" dirty="0"/>
              <a:t>Светлана </a:t>
            </a:r>
            <a:r>
              <a:rPr lang="ru-RU" b="1" dirty="0" smtClean="0"/>
              <a:t>Юрьевна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Руководитель проекта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 smtClean="0"/>
              <a:t>Костина </a:t>
            </a:r>
            <a:r>
              <a:rPr lang="ru-RU" b="1" dirty="0"/>
              <a:t>Полина </a:t>
            </a:r>
            <a:r>
              <a:rPr lang="ru-RU" b="1" dirty="0" smtClean="0"/>
              <a:t>Сергеевна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4275810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56800" y="7200"/>
            <a:ext cx="2920237" cy="9937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3" t="23863" r="17769" b="35593"/>
          <a:stretch/>
        </p:blipFill>
        <p:spPr>
          <a:xfrm>
            <a:off x="295569" y="833249"/>
            <a:ext cx="6810627" cy="3365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7153" t="3985" r="9086" b="7569"/>
          <a:stretch/>
        </p:blipFill>
        <p:spPr>
          <a:xfrm>
            <a:off x="904262" y="4437195"/>
            <a:ext cx="2906668" cy="22948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1728" y="833509"/>
            <a:ext cx="1791301" cy="3197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2564" y="362400"/>
            <a:ext cx="1758046" cy="3137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l="19693" t="14276" r="26490" b="7054"/>
          <a:stretch/>
        </p:blipFill>
        <p:spPr>
          <a:xfrm rot="490525">
            <a:off x="7323800" y="3306901"/>
            <a:ext cx="2776359" cy="22072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/>
          <a:srcRect l="23981" r="10210"/>
          <a:stretch/>
        </p:blipFill>
        <p:spPr>
          <a:xfrm rot="21236959">
            <a:off x="9643877" y="3229864"/>
            <a:ext cx="2168214" cy="1838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/>
          <a:srcRect l="5882" r="57528" b="56309"/>
          <a:stretch/>
        </p:blipFill>
        <p:spPr>
          <a:xfrm rot="20632911">
            <a:off x="8873140" y="4807851"/>
            <a:ext cx="1629269" cy="1785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/>
          <a:srcRect l="8146" r="12508"/>
          <a:stretch/>
        </p:blipFill>
        <p:spPr>
          <a:xfrm>
            <a:off x="4185634" y="4469951"/>
            <a:ext cx="3191403" cy="2250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9552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94687" y="7200"/>
            <a:ext cx="2920237" cy="9937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b="1955"/>
          <a:stretch/>
        </p:blipFill>
        <p:spPr>
          <a:xfrm>
            <a:off x="46992" y="798490"/>
            <a:ext cx="8556095" cy="36185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2" y="4461501"/>
            <a:ext cx="3232067" cy="22902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1825" y="4461502"/>
            <a:ext cx="3232067" cy="22880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b="281"/>
          <a:stretch/>
        </p:blipFill>
        <p:spPr>
          <a:xfrm>
            <a:off x="5996721" y="4461502"/>
            <a:ext cx="3252004" cy="22880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6133" y="4461501"/>
            <a:ext cx="3259957" cy="22880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4086" y="2167144"/>
            <a:ext cx="3252004" cy="229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3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71126" y="1630822"/>
            <a:ext cx="9287735" cy="92333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БЛАГОДАРИМ ЗА ВНИМАНИЕ!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00" y="122400"/>
            <a:ext cx="1512000" cy="8804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673" y="5998089"/>
            <a:ext cx="3503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Адрес: 62750 Тюменская область, 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ru-RU" sz="1200" dirty="0" smtClean="0"/>
              <a:t>г. Ишим, Ул. Ленина, 56</a:t>
            </a:r>
          </a:p>
          <a:p>
            <a:r>
              <a:rPr lang="ru-RU" sz="1200" dirty="0" smtClean="0"/>
              <a:t>Электронная почта: </a:t>
            </a:r>
            <a:r>
              <a:rPr lang="en-US" sz="1200" dirty="0" smtClean="0">
                <a:hlinkClick r:id="rId3"/>
              </a:rPr>
              <a:t>mail@med-ishim.ru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dirty="0" smtClean="0"/>
              <a:t>Приемная/факс: (34551) 2-31-64</a:t>
            </a:r>
            <a:endParaRPr lang="ru-RU" sz="1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t="16526" b="17183"/>
          <a:stretch/>
        </p:blipFill>
        <p:spPr>
          <a:xfrm>
            <a:off x="3479222" y="2461110"/>
            <a:ext cx="4671544" cy="3102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44214" t="22612" b="10017"/>
          <a:stretch/>
        </p:blipFill>
        <p:spPr>
          <a:xfrm>
            <a:off x="9963955" y="5412800"/>
            <a:ext cx="2228045" cy="141628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895008" y="3106215"/>
            <a:ext cx="32969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Электронная почта: </a:t>
            </a:r>
            <a:r>
              <a:rPr lang="ru-RU" sz="1400" dirty="0" smtClean="0"/>
              <a:t> </a:t>
            </a:r>
            <a:r>
              <a:rPr lang="en-US" sz="1400" dirty="0" smtClean="0">
                <a:hlinkClick r:id="rId6"/>
              </a:rPr>
              <a:t>damagospodina@yandex.ru</a:t>
            </a:r>
            <a:endParaRPr lang="ru-RU" sz="1400" dirty="0" smtClean="0"/>
          </a:p>
          <a:p>
            <a:endParaRPr lang="ru-RU" sz="1400" dirty="0" smtClean="0"/>
          </a:p>
          <a:p>
            <a:r>
              <a:rPr lang="ru-RU" sz="1400" dirty="0" smtClean="0"/>
              <a:t>контактный номер:</a:t>
            </a:r>
            <a:r>
              <a:rPr lang="ru-RU" sz="1400" dirty="0"/>
              <a:t> </a:t>
            </a:r>
            <a:r>
              <a:rPr lang="ru-RU" sz="1400" dirty="0" smtClean="0"/>
              <a:t>8(952)672-44-90</a:t>
            </a:r>
          </a:p>
          <a:p>
            <a:endParaRPr lang="ru-RU" sz="1400" dirty="0"/>
          </a:p>
          <a:p>
            <a:r>
              <a:rPr lang="en-US" sz="1400" dirty="0" smtClean="0">
                <a:hlinkClick r:id="rId7"/>
              </a:rPr>
              <a:t>https</a:t>
            </a:r>
            <a:r>
              <a:rPr lang="en-US" sz="1400" dirty="0">
                <a:hlinkClick r:id="rId7"/>
              </a:rPr>
              <a:t>://</a:t>
            </a:r>
            <a:r>
              <a:rPr lang="en-US" sz="1400" dirty="0" smtClean="0">
                <a:hlinkClick r:id="rId7"/>
              </a:rPr>
              <a:t>vk.com/id_damagospodina88</a:t>
            </a:r>
            <a:endParaRPr lang="ru-RU" sz="1400" dirty="0" smtClean="0"/>
          </a:p>
          <a:p>
            <a:endParaRPr lang="ru-RU" sz="1400" dirty="0" smtClean="0"/>
          </a:p>
          <a:p>
            <a:r>
              <a:rPr lang="en-US" sz="1400" dirty="0">
                <a:hlinkClick r:id="rId8"/>
              </a:rPr>
              <a:t>https://www.instagram.com/damagospodina/?</a:t>
            </a:r>
            <a:r>
              <a:rPr lang="en-US" sz="1400" dirty="0" smtClean="0">
                <a:hlinkClick r:id="rId8"/>
              </a:rPr>
              <a:t>igshid=1qfuqc4hopx4v</a:t>
            </a:r>
            <a:endParaRPr lang="ru-RU" sz="1400" dirty="0" smtClean="0"/>
          </a:p>
          <a:p>
            <a:endParaRPr lang="ru-RU" sz="1400" dirty="0" smtClean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122" y="4169403"/>
            <a:ext cx="375883" cy="37588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08311" y="4713324"/>
            <a:ext cx="375883" cy="37588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320" y="3131460"/>
            <a:ext cx="590040" cy="59004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454" y="3676166"/>
            <a:ext cx="409218" cy="40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49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4366" y="4897793"/>
            <a:ext cx="12043264" cy="940183"/>
          </a:xfrm>
        </p:spPr>
        <p:txBody>
          <a:bodyPr>
            <a:noAutofit/>
          </a:bodyPr>
          <a:lstStyle/>
          <a:p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«#VITA.RU. </a:t>
            </a: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Мы учим спасать!»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2347" y="121942"/>
            <a:ext cx="9927302" cy="1312720"/>
          </a:xfrm>
        </p:spPr>
        <p:txBody>
          <a:bodyPr>
            <a:normAutofit/>
          </a:bodyPr>
          <a:lstStyle/>
          <a:p>
            <a:r>
              <a:rPr lang="ru-RU" sz="2000" b="1" dirty="0"/>
              <a:t>Департамент образования и науки Тюменской области</a:t>
            </a:r>
            <a:br>
              <a:rPr lang="ru-RU" sz="2000" b="1" dirty="0"/>
            </a:br>
            <a:r>
              <a:rPr lang="ru-RU" sz="2000" b="1" dirty="0"/>
              <a:t>Государственное автономное профессиональное образовательное учреждение </a:t>
            </a:r>
            <a:br>
              <a:rPr lang="ru-RU" sz="2000" b="1" dirty="0"/>
            </a:br>
            <a:r>
              <a:rPr lang="ru-RU" sz="2000" b="1" dirty="0"/>
              <a:t>Тюменской </a:t>
            </a:r>
            <a:r>
              <a:rPr lang="ru-RU" sz="2000" b="1" dirty="0" smtClean="0"/>
              <a:t>области</a:t>
            </a:r>
            <a:br>
              <a:rPr lang="ru-RU" sz="2000" b="1" dirty="0" smtClean="0"/>
            </a:br>
            <a:r>
              <a:rPr lang="ru-RU" sz="2000" b="1" dirty="0" smtClean="0"/>
              <a:t>«Ишимский медицинский колледж» </a:t>
            </a:r>
            <a:endParaRPr lang="ru-RU" sz="2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77" y="121942"/>
            <a:ext cx="1513489" cy="8828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94375" y="5657671"/>
            <a:ext cx="3697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проекта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ru-RU" b="1" dirty="0" smtClean="0"/>
              <a:t>Веретенникова </a:t>
            </a:r>
            <a:r>
              <a:rPr lang="ru-RU" b="1" dirty="0"/>
              <a:t>Светлана </a:t>
            </a:r>
            <a:r>
              <a:rPr lang="ru-RU" b="1" dirty="0" smtClean="0"/>
              <a:t>Юрьевна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Руководитель проекта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 smtClean="0"/>
              <a:t>Костина </a:t>
            </a:r>
            <a:r>
              <a:rPr lang="ru-RU" b="1" dirty="0"/>
              <a:t>Полина </a:t>
            </a:r>
            <a:r>
              <a:rPr lang="ru-RU" b="1" dirty="0" smtClean="0"/>
              <a:t>Сергеевна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1585422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750" y="115903"/>
            <a:ext cx="2920237" cy="79254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497" y="115902"/>
            <a:ext cx="2914141" cy="79254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8386" y="115902"/>
            <a:ext cx="2914141" cy="792549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05683" y="929839"/>
            <a:ext cx="35223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/>
              <a:t>Указ Президента </a:t>
            </a:r>
            <a:r>
              <a:rPr lang="ru-RU" sz="1600" b="1" dirty="0"/>
              <a:t>Российской Федерации от 7 мая 2018 г. № 204 «О национальных целях и стратегических задачах развития Российской Федерации на период до 2024 года»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44699" y="2499499"/>
            <a:ext cx="3657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Внедрение </a:t>
            </a:r>
            <a:r>
              <a:rPr lang="ru-RU" sz="1600" dirty="0"/>
              <a:t>новых методов обучения и воспитания, образовательных </a:t>
            </a:r>
            <a:r>
              <a:rPr lang="ru-RU" sz="1600" dirty="0" smtClean="0"/>
              <a:t>технологий;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Модернизация </a:t>
            </a:r>
            <a:r>
              <a:rPr lang="ru-RU" sz="1600" dirty="0"/>
              <a:t>профессионального образования посредством внедрения адаптивных, практико-ориентированных и гибких образовательных программ;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Создание </a:t>
            </a:r>
            <a:r>
              <a:rPr lang="ru-RU" sz="1600" dirty="0"/>
              <a:t>условий для развития наставничества.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76389" y="929839"/>
            <a:ext cx="349260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/>
              <a:t>Низкий уровень знаний у школьников и студентов об основах первой помощи при различных состояниях. По данным социологического опроса школьников 9-11 классов и студентов </a:t>
            </a:r>
            <a:r>
              <a:rPr lang="ru-RU" sz="1600" dirty="0" smtClean="0"/>
              <a:t>1-4 </a:t>
            </a:r>
            <a:r>
              <a:rPr lang="ru-RU" sz="1600" dirty="0"/>
              <a:t>курсов, образовательных учреждений г. Ишима, лишь 15 % опрошенных слышали об основах первой помощи, а хотели бы знать и освоить 53%, но из-за низкого уровня санитарно-просветительной работы среди населения эта возможность отсутствует.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552822" y="919520"/>
            <a:ext cx="31852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Санитарно-гигиеническое просвещение </a:t>
            </a:r>
            <a:r>
              <a:rPr lang="ru-RU" sz="1600" dirty="0"/>
              <a:t>и повышение уровня мотивации к оказанию первой помощи у 50 обучающихся образовательных учреждений г. Ишима и </a:t>
            </a:r>
            <a:r>
              <a:rPr lang="ru-RU" sz="1600" dirty="0" err="1"/>
              <a:t>Ишимского</a:t>
            </a:r>
            <a:r>
              <a:rPr lang="ru-RU" sz="1600" dirty="0"/>
              <a:t> района путем проведения 15 мероприятий, в том числе 5 выездных,  в возрасте от 15-25 лет с 2019 по 2021 года.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552822" y="4409062"/>
            <a:ext cx="31852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/>
              <a:t>1.Обучающиеся с 9 по 11 классы образовательных учреждений г. Ишима и Ишимского района.</a:t>
            </a:r>
          </a:p>
          <a:p>
            <a:pPr algn="just"/>
            <a:r>
              <a:rPr lang="ru-RU" sz="1600"/>
              <a:t>2.Обучающиеся образовательных учреждений (СПО, ВПО) г. Ишима и Ишимского района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8385" y="3589763"/>
            <a:ext cx="2914141" cy="7864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7270" t="21596" r="21123" b="4414"/>
          <a:stretch/>
        </p:blipFill>
        <p:spPr>
          <a:xfrm rot="653035">
            <a:off x="6252983" y="4422654"/>
            <a:ext cx="2037667" cy="1574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/>
          <a:srcRect t="4319" b="14366"/>
          <a:stretch/>
        </p:blipFill>
        <p:spPr>
          <a:xfrm rot="300586">
            <a:off x="2233006" y="4976803"/>
            <a:ext cx="2675715" cy="1631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/>
          <a:srcRect t="10246" b="6262"/>
          <a:stretch/>
        </p:blipFill>
        <p:spPr>
          <a:xfrm rot="21065271">
            <a:off x="4975700" y="4624969"/>
            <a:ext cx="1759094" cy="1945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0440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57724" y="6938"/>
            <a:ext cx="2920237" cy="7925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0304" y="1153149"/>
            <a:ext cx="547352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/>
              <a:t>1 </a:t>
            </a:r>
            <a:r>
              <a:rPr lang="ru-RU" sz="2000" b="1" u="sng" dirty="0"/>
              <a:t>этап – подготовительный: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 smtClean="0"/>
              <a:t>Отбор и подготовка участников проекта из числа студентов группы студенческих инициатив VITA с применением технологии каскадного обучения;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 smtClean="0"/>
              <a:t>Отбор и обучение группы гримеров для проведения проб высокого уровня реалистичности;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 smtClean="0"/>
              <a:t>Изучение методических материалов по обучению правилам оказания первой  помощи;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 smtClean="0"/>
              <a:t>Подготовка материального обеспечения программы.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7887" r="20428" b="27854"/>
          <a:stretch/>
        </p:blipFill>
        <p:spPr>
          <a:xfrm rot="610526">
            <a:off x="7769648" y="2547351"/>
            <a:ext cx="1996883" cy="2158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5001" t="13333" r="9891" b="12488"/>
          <a:stretch/>
        </p:blipFill>
        <p:spPr>
          <a:xfrm rot="20674566">
            <a:off x="7996894" y="706194"/>
            <a:ext cx="1804487" cy="1816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37636" r="26377"/>
          <a:stretch/>
        </p:blipFill>
        <p:spPr>
          <a:xfrm rot="20834539">
            <a:off x="6025023" y="3833313"/>
            <a:ext cx="1663688" cy="2607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16364" t="10704" r="13526" b="30764"/>
          <a:stretch/>
        </p:blipFill>
        <p:spPr>
          <a:xfrm rot="820544">
            <a:off x="9832276" y="1826113"/>
            <a:ext cx="2068750" cy="2302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2291" y="4610779"/>
            <a:ext cx="4164311" cy="2062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/>
          <a:srcRect l="21339" t="13946" r="13404" b="27979"/>
          <a:stretch/>
        </p:blipFill>
        <p:spPr>
          <a:xfrm rot="21367179">
            <a:off x="5745063" y="1216554"/>
            <a:ext cx="1951595" cy="22947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074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57724" y="6938"/>
            <a:ext cx="2920237" cy="7925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6941" t="4319" r="11883" b="2536"/>
          <a:stretch/>
        </p:blipFill>
        <p:spPr>
          <a:xfrm rot="21290752">
            <a:off x="229282" y="198344"/>
            <a:ext cx="1809084" cy="2778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0987" t="19907" r="14866" b="21878"/>
          <a:stretch/>
        </p:blipFill>
        <p:spPr>
          <a:xfrm rot="231882">
            <a:off x="1633113" y="1828366"/>
            <a:ext cx="2078332" cy="2524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10126" t="14836" r="9874" b="7793"/>
          <a:stretch/>
        </p:blipFill>
        <p:spPr>
          <a:xfrm rot="571054">
            <a:off x="2686756" y="3954424"/>
            <a:ext cx="2579155" cy="2494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-1668" t="18713" r="1668" b="938"/>
          <a:stretch/>
        </p:blipFill>
        <p:spPr>
          <a:xfrm rot="21005270">
            <a:off x="422142" y="4149302"/>
            <a:ext cx="2074349" cy="22222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l="4596" t="10140" r="16530" b="35400"/>
          <a:stretch/>
        </p:blipFill>
        <p:spPr>
          <a:xfrm rot="20645714">
            <a:off x="3564861" y="1127559"/>
            <a:ext cx="2196291" cy="2021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5892767" y="799487"/>
            <a:ext cx="59523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/>
              <a:t>2 этап – </a:t>
            </a:r>
            <a:r>
              <a:rPr lang="ru-RU" b="1" u="sng" dirty="0" smtClean="0"/>
              <a:t>основной</a:t>
            </a:r>
            <a:endParaRPr lang="ru-RU" b="1" u="sng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З</a:t>
            </a:r>
            <a:r>
              <a:rPr lang="ru-RU" dirty="0" smtClean="0"/>
              <a:t>аключается </a:t>
            </a:r>
            <a:r>
              <a:rPr lang="ru-RU" dirty="0"/>
              <a:t>в проведении профилактических занятий с подростками и молодежью. </a:t>
            </a:r>
          </a:p>
          <a:p>
            <a:pPr algn="ctr"/>
            <a:r>
              <a:rPr lang="ru-RU" b="1" u="sng" dirty="0"/>
              <a:t>3 </a:t>
            </a:r>
            <a:r>
              <a:rPr lang="ru-RU" b="1" u="sng" dirty="0" smtClean="0"/>
              <a:t>– промежуточный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/>
              <a:t> проводятся </a:t>
            </a:r>
            <a:r>
              <a:rPr lang="ru-RU" dirty="0"/>
              <a:t>1 раз в квартал с целью анализа реализации проекта и, при необходимости, внесения корректив в реализацию проекта.</a:t>
            </a:r>
          </a:p>
          <a:p>
            <a:pPr algn="ctr"/>
            <a:r>
              <a:rPr lang="ru-RU" b="1" u="sng" dirty="0"/>
              <a:t> </a:t>
            </a:r>
            <a:r>
              <a:rPr lang="ru-RU" b="1" u="sng" dirty="0" smtClean="0"/>
              <a:t>4 – итоговый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/>
              <a:t>подведение </a:t>
            </a:r>
            <a:r>
              <a:rPr lang="ru-RU" dirty="0"/>
              <a:t>итогов, планирование перспектив дальнейшего развития проекта.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/>
          <a:srcRect l="13615" t="6197" r="19343" b="7793"/>
          <a:stretch/>
        </p:blipFill>
        <p:spPr>
          <a:xfrm rot="21194533">
            <a:off x="5232274" y="4077200"/>
            <a:ext cx="2523077" cy="24276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/>
          <a:srcRect l="15196" t="4319" r="7621" b="7042"/>
          <a:stretch/>
        </p:blipFill>
        <p:spPr>
          <a:xfrm rot="296976">
            <a:off x="7807524" y="4024214"/>
            <a:ext cx="2122797" cy="2437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/>
          <a:srcRect l="6098" t="4882" r="3511" b="6854"/>
          <a:stretch/>
        </p:blipFill>
        <p:spPr>
          <a:xfrm rot="21077372">
            <a:off x="9974775" y="4001468"/>
            <a:ext cx="1907424" cy="2483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3534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56800" y="7200"/>
            <a:ext cx="2920237" cy="792549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127142"/>
              </p:ext>
            </p:extLst>
          </p:nvPr>
        </p:nvGraphicFramePr>
        <p:xfrm>
          <a:off x="309094" y="891160"/>
          <a:ext cx="11642500" cy="57555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7639"/>
                <a:gridCol w="2791098"/>
                <a:gridCol w="5323763"/>
              </a:tblGrid>
              <a:tr h="584598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Ф.И.О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Статус (сотрудник/студент)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Роль и зона ответственности в проекте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546566">
                <a:tc>
                  <a:txBody>
                    <a:bodyPr/>
                    <a:lstStyle/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ru-RU" sz="1600" dirty="0" smtClean="0"/>
                        <a:t>Веретенникова Светлана Юрьевна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преподаватель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Куратор проекта</a:t>
                      </a:r>
                      <a:endParaRPr lang="ru-RU" sz="1600" dirty="0"/>
                    </a:p>
                  </a:txBody>
                  <a:tcPr anchor="ctr"/>
                </a:tc>
              </a:tr>
              <a:tr h="669878">
                <a:tc>
                  <a:txBody>
                    <a:bodyPr/>
                    <a:lstStyle/>
                    <a:p>
                      <a:pPr marL="342900" indent="-342900" algn="l">
                        <a:buFont typeface="+mj-lt"/>
                        <a:buAutoNum type="arabicPeriod" startAt="2"/>
                      </a:pPr>
                      <a:r>
                        <a:rPr lang="ru-RU" sz="1600" dirty="0" smtClean="0"/>
                        <a:t>Костина Полина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dirty="0" smtClean="0"/>
                        <a:t>Сергеевна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студентка 3 курса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Руководитель проекта;</a:t>
                      </a:r>
                    </a:p>
                    <a:p>
                      <a:pPr algn="ctr"/>
                      <a:r>
                        <a:rPr lang="ru-RU" sz="1600" dirty="0" smtClean="0"/>
                        <a:t>специалист  по особенностям обучения населения  основам базовой сердечно-легочной реанимации, </a:t>
                      </a:r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гример</a:t>
                      </a:r>
                      <a:endParaRPr lang="ru-RU" sz="1400" dirty="0" smtClean="0"/>
                    </a:p>
                  </a:txBody>
                  <a:tcPr anchor="ctr"/>
                </a:tc>
              </a:tr>
              <a:tr h="584598">
                <a:tc>
                  <a:txBody>
                    <a:bodyPr/>
                    <a:lstStyle/>
                    <a:p>
                      <a:pPr marL="342900" indent="-342900" algn="l">
                        <a:buFont typeface="+mj-lt"/>
                        <a:buAutoNum type="arabicPeriod" startAt="3"/>
                      </a:pPr>
                      <a:r>
                        <a:rPr lang="ru-RU" sz="1600" dirty="0" smtClean="0"/>
                        <a:t>Вагина Яна Владимировна 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студентка 4 курса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специалист по обучению населения по основам первой помощи при различных ранениях и кровотечениях, руководитель группы гримеров</a:t>
                      </a:r>
                      <a:endParaRPr lang="ru-RU" sz="1600" dirty="0"/>
                    </a:p>
                  </a:txBody>
                  <a:tcPr anchor="ctr"/>
                </a:tc>
              </a:tr>
              <a:tr h="584598">
                <a:tc>
                  <a:txBody>
                    <a:bodyPr/>
                    <a:lstStyle/>
                    <a:p>
                      <a:pPr marL="342900" indent="-342900" algn="l">
                        <a:buFont typeface="+mj-lt"/>
                        <a:buAutoNum type="arabicPeriod" startAt="4"/>
                      </a:pPr>
                      <a:r>
                        <a:rPr lang="ru-RU" sz="1600" dirty="0" err="1" smtClean="0"/>
                        <a:t>Панасюра</a:t>
                      </a:r>
                      <a:r>
                        <a:rPr lang="ru-RU" sz="1600" dirty="0" smtClean="0"/>
                        <a:t> Кристина Сергеевна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студентка 3 курса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специалист по обучению населения при повреждающем действии физических факторов, оператор и монтажёр</a:t>
                      </a:r>
                    </a:p>
                  </a:txBody>
                  <a:tcPr anchor="ctr"/>
                </a:tc>
              </a:tr>
              <a:tr h="584598">
                <a:tc>
                  <a:txBody>
                    <a:bodyPr/>
                    <a:lstStyle/>
                    <a:p>
                      <a:pPr marL="342900" indent="-342900" algn="l">
                        <a:buFont typeface="+mj-lt"/>
                        <a:buAutoNum type="arabicPeriod" startAt="5"/>
                      </a:pPr>
                      <a:r>
                        <a:rPr lang="ru-RU" sz="1600" dirty="0" smtClean="0"/>
                        <a:t>Музыченко Виктория Сергеевна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студентка 3 курса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специалист по обучению населения по основам первой помощи при различных травмах, гримёр</a:t>
                      </a:r>
                      <a:endParaRPr lang="ru-RU" sz="1600" dirty="0"/>
                    </a:p>
                  </a:txBody>
                  <a:tcPr anchor="ctr"/>
                </a:tc>
              </a:tr>
              <a:tr h="584598">
                <a:tc>
                  <a:txBody>
                    <a:bodyPr/>
                    <a:lstStyle/>
                    <a:p>
                      <a:pPr marL="342900" indent="-342900" algn="l">
                        <a:buFont typeface="+mj-lt"/>
                        <a:buAutoNum type="arabicPeriod" startAt="6"/>
                      </a:pPr>
                      <a:r>
                        <a:rPr lang="ru-RU" sz="1600" dirty="0" err="1" smtClean="0"/>
                        <a:t>Косминцева</a:t>
                      </a:r>
                      <a:r>
                        <a:rPr lang="ru-RU" sz="1600" dirty="0" smtClean="0"/>
                        <a:t> </a:t>
                      </a:r>
                      <a:r>
                        <a:rPr lang="ru-RU" sz="1600" dirty="0" err="1" smtClean="0"/>
                        <a:t>Дарина</a:t>
                      </a:r>
                      <a:r>
                        <a:rPr lang="ru-RU" sz="1600" dirty="0" smtClean="0"/>
                        <a:t> Александровна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студентка 3 курса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специалист по обучению населения по основам первой помощи при ДТП, гримёр</a:t>
                      </a:r>
                      <a:endParaRPr lang="ru-RU" sz="1600" dirty="0"/>
                    </a:p>
                  </a:txBody>
                  <a:tcPr anchor="ctr"/>
                </a:tc>
              </a:tr>
              <a:tr h="584598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 startAt="7"/>
                      </a:pPr>
                      <a:r>
                        <a:rPr lang="ru-RU" sz="1600" dirty="0" err="1" smtClean="0"/>
                        <a:t>Семёнова</a:t>
                      </a:r>
                      <a:r>
                        <a:rPr lang="ru-RU" sz="1600" baseline="0" dirty="0" smtClean="0"/>
                        <a:t> Ирина Геннадьевна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студентка 3 курса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специалист по обучению населения по основам первой помощи при различных ранениях и </a:t>
                      </a:r>
                      <a:r>
                        <a:rPr lang="ru-RU" sz="1600" smtClean="0"/>
                        <a:t>кровотечениях,гримёр</a:t>
                      </a:r>
                      <a:endParaRPr lang="ru-RU" sz="1600" dirty="0" smtClean="0"/>
                    </a:p>
                  </a:txBody>
                  <a:tcPr anchor="ctr"/>
                </a:tc>
              </a:tr>
              <a:tr h="584598">
                <a:tc>
                  <a:txBody>
                    <a:bodyPr/>
                    <a:lstStyle/>
                    <a:p>
                      <a:pPr marL="342900" indent="-342900" algn="l">
                        <a:buFont typeface="+mj-lt"/>
                        <a:buAutoNum type="arabicPeriod" startAt="8"/>
                      </a:pPr>
                      <a:r>
                        <a:rPr lang="ru-RU" sz="1600" dirty="0" smtClean="0"/>
                        <a:t>Костенко Иван Дмитриевич 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студент 4 курса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оператор, монтажер</a:t>
                      </a:r>
                      <a:endParaRPr lang="ru-RU" sz="16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634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56800" y="7200"/>
            <a:ext cx="2920237" cy="7925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7883" y="1081825"/>
            <a:ext cx="67227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/>
              <a:t>ГАПОУ ТО «Ишимский медицинский колледж»;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/>
              <a:t>Администрация образовательных учреждений г. Ишима и </a:t>
            </a:r>
            <a:r>
              <a:rPr lang="ru-RU" dirty="0" err="1"/>
              <a:t>И</a:t>
            </a:r>
            <a:r>
              <a:rPr lang="ru-RU" dirty="0" err="1" smtClean="0"/>
              <a:t>шимского</a:t>
            </a:r>
            <a:r>
              <a:rPr lang="ru-RU" dirty="0" smtClean="0"/>
              <a:t> района;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/>
              <a:t>Департамент здравоохранения Тюменской области;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/>
              <a:t>Департамент образования  и науки Тюменской области;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/>
              <a:t>ГБУЗ ТО «областная больница №4»;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/>
              <a:t>Студенты, школьники и их родители;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/>
              <a:t>Население;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/>
              <a:t>СМИ</a:t>
            </a:r>
            <a:r>
              <a:rPr lang="ru-RU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3233" y="2374486"/>
            <a:ext cx="3054081" cy="20347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1084" y="744162"/>
            <a:ext cx="2948212" cy="1967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12984" t="17984" b="1588"/>
          <a:stretch/>
        </p:blipFill>
        <p:spPr>
          <a:xfrm>
            <a:off x="8604550" y="4230781"/>
            <a:ext cx="3342750" cy="2054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477" y="3667148"/>
            <a:ext cx="3393661" cy="8006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477" y="4653266"/>
            <a:ext cx="1766266" cy="1209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9809" y="4639708"/>
            <a:ext cx="1223329" cy="1223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" t="8169" r="3970" b="7796"/>
          <a:stretch/>
        </p:blipFill>
        <p:spPr>
          <a:xfrm>
            <a:off x="4196723" y="4719025"/>
            <a:ext cx="3744241" cy="1924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222" y="3160334"/>
            <a:ext cx="3604011" cy="101362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649" y="804799"/>
            <a:ext cx="474901" cy="27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3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7614" y="0"/>
            <a:ext cx="3340907" cy="1046213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43202201"/>
              </p:ext>
            </p:extLst>
          </p:nvPr>
        </p:nvGraphicFramePr>
        <p:xfrm>
          <a:off x="108604" y="762208"/>
          <a:ext cx="8281115" cy="44689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34851" y="1472717"/>
            <a:ext cx="148107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Кадровые</a:t>
            </a:r>
            <a:endParaRPr lang="ru-RU" sz="2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3640" y="2796637"/>
            <a:ext cx="1815921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Методические</a:t>
            </a:r>
            <a:endParaRPr lang="ru-RU" sz="2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7701" y="4120557"/>
            <a:ext cx="159537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Финансовые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/>
          <a:srcRect t="18177" b="9416"/>
          <a:stretch/>
        </p:blipFill>
        <p:spPr>
          <a:xfrm>
            <a:off x="8468834" y="2040526"/>
            <a:ext cx="1980963" cy="1912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/>
          <a:srcRect b="10235"/>
          <a:stretch/>
        </p:blipFill>
        <p:spPr>
          <a:xfrm>
            <a:off x="9331185" y="3416289"/>
            <a:ext cx="2503622" cy="1685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/>
          <a:srcRect t="5787"/>
          <a:stretch/>
        </p:blipFill>
        <p:spPr>
          <a:xfrm>
            <a:off x="8468834" y="4890840"/>
            <a:ext cx="2846222" cy="1677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/>
          <a:srcRect l="2543" t="17632" r="7522" b="7710"/>
          <a:stretch/>
        </p:blipFill>
        <p:spPr>
          <a:xfrm>
            <a:off x="9038311" y="645351"/>
            <a:ext cx="2822972" cy="1498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6134875"/>
              </p:ext>
            </p:extLst>
          </p:nvPr>
        </p:nvGraphicFramePr>
        <p:xfrm>
          <a:off x="145507" y="4936465"/>
          <a:ext cx="8244212" cy="180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8567"/>
                <a:gridCol w="2292439"/>
                <a:gridCol w="2421228"/>
                <a:gridCol w="1171978"/>
              </a:tblGrid>
              <a:tr h="51515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Функциональное направление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Областной бюджет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Внебюджетные средства 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Всего 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effectLst/>
                        </a:rPr>
                        <a:t>Проведение  пробы высокого уровня чувствительности</a:t>
                      </a:r>
                      <a:endParaRPr lang="ru-RU" sz="12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300133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- 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300133</a:t>
                      </a:r>
                      <a:endParaRPr lang="ru-RU" sz="1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Сопровождение  мероприятий «Первая помощь»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-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45000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45000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/>
                        <a:t>ИТОГО:</a:t>
                      </a:r>
                      <a:endParaRPr lang="ru-RU" sz="1200" b="1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345133</a:t>
                      </a:r>
                      <a:endParaRPr lang="ru-RU" sz="1200" b="1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955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"/>
          <a:srcRect l="8620" t="15036" r="11279" b="11561"/>
          <a:stretch/>
        </p:blipFill>
        <p:spPr>
          <a:xfrm rot="21224920">
            <a:off x="3467054" y="5203338"/>
            <a:ext cx="1240709" cy="15164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/>
          <a:srcRect l="23528" t="15963" r="-1" b="16432"/>
          <a:stretch/>
        </p:blipFill>
        <p:spPr>
          <a:xfrm rot="21257306">
            <a:off x="2175363" y="1974019"/>
            <a:ext cx="1903786" cy="2252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/>
          <a:srcRect t="12620" r="22169" b="7192"/>
          <a:stretch/>
        </p:blipFill>
        <p:spPr>
          <a:xfrm rot="603383">
            <a:off x="6272662" y="3857536"/>
            <a:ext cx="2152843" cy="1477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25255" t="21239" b="11417"/>
          <a:stretch/>
        </p:blipFill>
        <p:spPr>
          <a:xfrm rot="21044331">
            <a:off x="4191486" y="634433"/>
            <a:ext cx="1464536" cy="17593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/>
          <a:srcRect l="35161" t="7700" r="-1" b="15522"/>
          <a:stretch/>
        </p:blipFill>
        <p:spPr>
          <a:xfrm rot="21311241">
            <a:off x="4631869" y="3989462"/>
            <a:ext cx="1851439" cy="1644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4456800" y="-28908"/>
            <a:ext cx="2938527" cy="792549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>
            <a:off x="328980" y="563313"/>
            <a:ext cx="4438281" cy="1515544"/>
          </a:xfrm>
          <a:prstGeom prst="rightArrow">
            <a:avLst>
              <a:gd name="adj1" fmla="val 50000"/>
              <a:gd name="adj2" fmla="val 51700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28980" y="953666"/>
            <a:ext cx="41278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Применение профессиональных проб (проба высокого уровня чувствительности) при работе с обучающимися в рамках </a:t>
            </a:r>
            <a:r>
              <a:rPr lang="ru-RU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проекта</a:t>
            </a:r>
            <a:endParaRPr lang="ru-RU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Стрелка вправо 14"/>
          <p:cNvSpPr/>
          <p:nvPr/>
        </p:nvSpPr>
        <p:spPr>
          <a:xfrm>
            <a:off x="328980" y="3813569"/>
            <a:ext cx="4438281" cy="1554620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328979" y="4221547"/>
            <a:ext cx="41278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Применение технологии каскадного обучения для подготовки студентов к проведению </a:t>
            </a:r>
            <a:r>
              <a:rPr lang="ru-RU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компетентностных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проб.</a:t>
            </a:r>
            <a:endParaRPr lang="ru-RU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Стрелка влево 17"/>
          <p:cNvSpPr/>
          <p:nvPr/>
        </p:nvSpPr>
        <p:spPr>
          <a:xfrm>
            <a:off x="7561114" y="5378168"/>
            <a:ext cx="4322203" cy="1476528"/>
          </a:xfrm>
          <a:prstGeom prst="lef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8083374" y="5854822"/>
            <a:ext cx="3796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Воздействие на индивидуальные особенности личности обучающихся в рамках проекта</a:t>
            </a:r>
            <a:r>
              <a:rPr lang="ru-RU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ru-RU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8"/>
          <a:srcRect l="31140" r="16111" b="7181"/>
          <a:stretch/>
        </p:blipFill>
        <p:spPr>
          <a:xfrm rot="20341694">
            <a:off x="4165504" y="2144344"/>
            <a:ext cx="1384132" cy="1826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006833">
            <a:off x="6844043" y="700235"/>
            <a:ext cx="2714848" cy="1808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0"/>
          <a:srcRect l="14620" t="3006" r="15239" b="10743"/>
          <a:stretch/>
        </p:blipFill>
        <p:spPr>
          <a:xfrm rot="535373">
            <a:off x="9484742" y="640978"/>
            <a:ext cx="2209116" cy="18098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1"/>
          <a:srcRect l="26130" t="41865" r="6767" b="9269"/>
          <a:stretch/>
        </p:blipFill>
        <p:spPr>
          <a:xfrm rot="339635">
            <a:off x="5624104" y="760358"/>
            <a:ext cx="1463618" cy="1421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2"/>
          <a:srcRect l="17277" t="16150" r="12863" b="29686"/>
          <a:stretch/>
        </p:blipFill>
        <p:spPr>
          <a:xfrm rot="796230">
            <a:off x="5428441" y="2343951"/>
            <a:ext cx="2155697" cy="12535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Стрелка влево 10"/>
          <p:cNvSpPr/>
          <p:nvPr/>
        </p:nvSpPr>
        <p:spPr>
          <a:xfrm>
            <a:off x="7583924" y="2531094"/>
            <a:ext cx="4318848" cy="1512661"/>
          </a:xfrm>
          <a:prstGeom prst="lef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Применение </a:t>
            </a:r>
            <a:r>
              <a:rPr lang="ru-RU" sz="1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компетентностной</a:t>
            </a:r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пробы при подготовке студентов, участвующих в </a:t>
            </a:r>
            <a:r>
              <a:rPr lang="ru-RU" sz="1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проекте.</a:t>
            </a:r>
            <a:endParaRPr lang="ru-RU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3"/>
          <a:srcRect l="11639" t="22537" r="11996" b="14929"/>
          <a:stretch/>
        </p:blipFill>
        <p:spPr>
          <a:xfrm>
            <a:off x="5186767" y="5436373"/>
            <a:ext cx="2357732" cy="1286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4"/>
          <a:srcRect l="14248" t="26326" b="9632"/>
          <a:stretch/>
        </p:blipFill>
        <p:spPr>
          <a:xfrm>
            <a:off x="8584498" y="4095989"/>
            <a:ext cx="2555145" cy="14311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7953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800" y="7200"/>
            <a:ext cx="2920237" cy="79254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30855" y="888843"/>
            <a:ext cx="4358695" cy="18305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3670" t="13775" r="-3670"/>
          <a:stretch/>
        </p:blipFill>
        <p:spPr>
          <a:xfrm>
            <a:off x="2096585" y="5120483"/>
            <a:ext cx="4302193" cy="164104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2071" y="403474"/>
            <a:ext cx="699341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b="1" u="sng" dirty="0"/>
              <a:t>СМИ: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Телевидение «Ишим ТВ», 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«</a:t>
            </a:r>
            <a:r>
              <a:rPr lang="ru-RU" dirty="0"/>
              <a:t>Штурман-Медиа», 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газета </a:t>
            </a:r>
            <a:r>
              <a:rPr lang="ru-RU" dirty="0"/>
              <a:t>«</a:t>
            </a:r>
            <a:r>
              <a:rPr lang="ru-RU" dirty="0" err="1"/>
              <a:t>Ишимская</a:t>
            </a:r>
            <a:r>
              <a:rPr lang="ru-RU" dirty="0"/>
              <a:t> правда», 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официальный </a:t>
            </a:r>
            <a:r>
              <a:rPr lang="ru-RU" dirty="0"/>
              <a:t>сайт колледжа.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ru-RU" b="1" u="sng" dirty="0"/>
              <a:t>Социальные сети: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«</a:t>
            </a:r>
            <a:r>
              <a:rPr lang="ru-RU" dirty="0" err="1"/>
              <a:t>Вконтакте</a:t>
            </a:r>
            <a:r>
              <a:rPr lang="ru-RU" dirty="0"/>
              <a:t>», 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«</a:t>
            </a:r>
            <a:r>
              <a:rPr lang="ru-RU" dirty="0"/>
              <a:t>Одноклассники» </a:t>
            </a:r>
          </a:p>
          <a:p>
            <a:pPr marL="342900" indent="-342900">
              <a:buFont typeface="+mj-lt"/>
              <a:buAutoNum type="arabicPeriod" startAt="3"/>
            </a:pPr>
            <a:r>
              <a:rPr lang="ru-RU" b="1" u="sng" dirty="0" err="1"/>
              <a:t>Медийные</a:t>
            </a:r>
            <a:r>
              <a:rPr lang="ru-RU" b="1" u="sng" dirty="0"/>
              <a:t> мероприятия: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Проведение семинаров -тренингов (выход на базу практического здравоохранения</a:t>
            </a:r>
            <a:r>
              <a:rPr lang="ru-RU" dirty="0" smtClean="0"/>
              <a:t>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hlinkClick r:id="rId5"/>
              </a:rPr>
              <a:t>http://</a:t>
            </a:r>
            <a:r>
              <a:rPr lang="en-US" sz="1200" dirty="0" smtClean="0">
                <a:hlinkClick r:id="rId5"/>
              </a:rPr>
              <a:t>med-ishim.ru/news/vserossiyskaya-akciya-pomogi-pervym</a:t>
            </a:r>
            <a:endParaRPr lang="ru-RU" sz="12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hlinkClick r:id="rId6"/>
              </a:rPr>
              <a:t>http://</a:t>
            </a:r>
            <a:r>
              <a:rPr lang="en-US" sz="1200" dirty="0" smtClean="0">
                <a:hlinkClick r:id="rId6"/>
              </a:rPr>
              <a:t>med-ishim.ru/news/professionalnye-proby-vysokoy-realistichnosti</a:t>
            </a:r>
            <a:endParaRPr lang="ru-RU" sz="12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hlinkClick r:id="rId7"/>
              </a:rPr>
              <a:t>http://</a:t>
            </a:r>
            <a:r>
              <a:rPr lang="en-US" sz="1200" dirty="0" smtClean="0">
                <a:hlinkClick r:id="rId7"/>
              </a:rPr>
              <a:t>med-ishim.ru/news/proforientacionnyy-forum-traektoriya-vzleta</a:t>
            </a:r>
            <a:endParaRPr lang="ru-RU" sz="1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hlinkClick r:id="rId8"/>
              </a:rPr>
              <a:t>http://</a:t>
            </a:r>
            <a:r>
              <a:rPr lang="en-US" sz="1200" dirty="0" smtClean="0">
                <a:hlinkClick r:id="rId8"/>
              </a:rPr>
              <a:t>med-ishim.ru/news/zanyatie-v-ramkah-proforientacionnogo-proekta-ya-vybirayu-belyy-halat</a:t>
            </a:r>
            <a:endParaRPr lang="ru-RU" sz="12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hlinkClick r:id="rId9"/>
              </a:rPr>
              <a:t>http://</a:t>
            </a:r>
            <a:r>
              <a:rPr lang="en-US" sz="1200" dirty="0" smtClean="0">
                <a:hlinkClick r:id="rId9"/>
              </a:rPr>
              <a:t>med-ishim.ru/news/zachet-provedenie-bazovoy-serdechno-legochnoy-reanimacii-na-baze-gbuz-oblastnaya-bolnica-no4</a:t>
            </a:r>
            <a:endParaRPr lang="ru-RU" sz="12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hlinkClick r:id="rId10"/>
              </a:rPr>
              <a:t>http://</a:t>
            </a:r>
            <a:r>
              <a:rPr lang="en-US" sz="1200" dirty="0" smtClean="0">
                <a:hlinkClick r:id="rId10"/>
              </a:rPr>
              <a:t>med-ishim.ru/news/vserossiyskaya-dobrovolcheskaya-akciya-oberegaya-serdca</a:t>
            </a:r>
            <a:endParaRPr lang="ru-RU" sz="12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hlinkClick r:id="rId11"/>
              </a:rPr>
              <a:t>http://</a:t>
            </a:r>
            <a:r>
              <a:rPr lang="en-US" sz="1200" dirty="0" smtClean="0">
                <a:hlinkClick r:id="rId11"/>
              </a:rPr>
              <a:t>med-ishim.ru/news/2-mesto-u-gruppy-studencheskih-iniciativ-vita-po-itogam-onlayn-kviza-pomogi-pervym</a:t>
            </a:r>
            <a:endParaRPr lang="ru-RU" sz="1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ru-RU" sz="1400" dirty="0" smtClean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2"/>
          <a:srcRect l="2017" t="17102" r="10010" b="17048"/>
          <a:stretch/>
        </p:blipFill>
        <p:spPr>
          <a:xfrm>
            <a:off x="7377037" y="2743746"/>
            <a:ext cx="4500374" cy="1462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23119" y="422084"/>
            <a:ext cx="1613027" cy="123373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4"/>
          <a:srcRect l="8892" b="24562"/>
          <a:stretch/>
        </p:blipFill>
        <p:spPr>
          <a:xfrm>
            <a:off x="9969715" y="305999"/>
            <a:ext cx="1407829" cy="116568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94646" y="1471687"/>
            <a:ext cx="3282541" cy="9003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21139" y="4437507"/>
            <a:ext cx="2078547" cy="195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9481553" y="4396375"/>
            <a:ext cx="2542139" cy="19947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9481553" y="4614088"/>
            <a:ext cx="245451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место у группы студенческих инициатив VITA по итогам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онлайн-</a:t>
            </a:r>
            <a:r>
              <a:rPr lang="ru-RU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квиза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ПОМОГИ ПЕРВЫМ»</a:t>
            </a:r>
          </a:p>
          <a:p>
            <a:pPr algn="ctr"/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509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1175</TotalTime>
  <Words>773</Words>
  <Application>Microsoft Office PowerPoint</Application>
  <PresentationFormat>Широкоэкранный</PresentationFormat>
  <Paragraphs>118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«#VITA.RU. Мы учим спасать!»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«#VITA.RU. Мы учим спасать!»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71</cp:revision>
  <dcterms:created xsi:type="dcterms:W3CDTF">2020-10-09T12:21:32Z</dcterms:created>
  <dcterms:modified xsi:type="dcterms:W3CDTF">2020-10-14T19:15:06Z</dcterms:modified>
</cp:coreProperties>
</file>